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Quattrocento Sans"/>
      <p:bold r:id="rId23"/>
      <p:boldItalic r:id="rId24"/>
    </p:embeddedFont>
    <p:embeddedFont>
      <p:font typeface="Oswald"/>
      <p:regular r:id="rId25"/>
      <p:bold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eIqVhRrj1WnrdFm+kJThKiNa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fefc891af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fefc891a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Numpy es una librería para realizar cálculo numérico en python (vectores, matrices)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Pandas para  manipulación y tratamiento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Scipy se usa para resolver problemas cientificos y matematicos (es una </a:t>
            </a:r>
            <a:r>
              <a:rPr lang="en-US"/>
              <a:t>extensión</a:t>
            </a:r>
            <a:r>
              <a:rPr lang="en-US"/>
              <a:t> de Numpy)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Matplotlib para crear </a:t>
            </a:r>
            <a:r>
              <a:rPr lang="en-US"/>
              <a:t>gráficos</a:t>
            </a:r>
            <a:r>
              <a:rPr lang="en-US"/>
              <a:t> simples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Plotly para crear </a:t>
            </a:r>
            <a:r>
              <a:rPr lang="en-US"/>
              <a:t>gráficos</a:t>
            </a:r>
            <a:r>
              <a:rPr lang="en-US"/>
              <a:t> interactivos y mas complejos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2ff230667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42ff23066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Libecl</a:t>
            </a:r>
            <a:r>
              <a:rPr lang="en-US"/>
              <a:t> is a package for reading and writing the result files from the Eclipse reservoir simulator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Reservoir Engineering Material Balance library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2ff230667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42ff23066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fcbc74ae4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fcbc74a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cbc74ae4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cbc74a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8324A"/>
                </a:solidFill>
                <a:latin typeface="Rockwell"/>
                <a:ea typeface="Rockwell"/>
                <a:cs typeface="Rockwell"/>
                <a:sym typeface="Rockwell"/>
              </a:rPr>
              <a:t>Interpreted  </a:t>
            </a:r>
            <a:r>
              <a:rPr lang="en-US"/>
              <a:t>Son lenguajes que se ejecutan linea por linea en un </a:t>
            </a:r>
            <a:r>
              <a:rPr lang="en-US"/>
              <a:t>intérprete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8324A"/>
                </a:solidFill>
                <a:latin typeface="Rockwell"/>
                <a:ea typeface="Rockwell"/>
                <a:cs typeface="Rockwell"/>
                <a:sym typeface="Rockwell"/>
              </a:rPr>
              <a:t>High-level </a:t>
            </a:r>
            <a:r>
              <a:rPr lang="en-US"/>
              <a:t>se asemejan al lenguaje con el que nos comunicamos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fbf141f75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fbf141f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fcbc74ae4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fcbc74a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 de los lenguajes de </a:t>
            </a:r>
            <a:r>
              <a:rPr lang="en-US"/>
              <a:t>programación</a:t>
            </a:r>
            <a:r>
              <a:rPr lang="en-US"/>
              <a:t> </a:t>
            </a:r>
            <a:r>
              <a:rPr lang="en-US"/>
              <a:t>más</a:t>
            </a:r>
            <a:r>
              <a:rPr lang="en-US"/>
              <a:t> populares</a:t>
            </a:r>
            <a:br>
              <a:rPr lang="en-US"/>
            </a:br>
            <a:r>
              <a:rPr lang="en-US"/>
              <a:t>desarrollo Web, aplicaciones de Escritorio, </a:t>
            </a:r>
            <a:r>
              <a:rPr lang="en-US"/>
              <a:t>microcontroladores —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Stack Overflow es un sitio web muy conocido de preguntas y respuestas para programadores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15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6" name="Google Shape;36;p15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5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15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1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" name="Google Shape;41;p1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" name="Google Shape;42;p1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" name="Google Shape;43;p15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1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5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1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7" name="Google Shape;77;p1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1" name="Google Shape;81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2" name="Google Shape;82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3" name="Google Shape;83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4" name="Google Shape;84;p1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5" name="Google Shape;85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0" name="Google Shape;120;p1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21" name="Google Shape;121;p1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5" name="Google Shape;125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6" name="Google Shape;126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7" name="Google Shape;127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28" name="Google Shape;128;p1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29" name="Google Shape;129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8" name="Google Shape;168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9" name="Google Shape;169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0" name="Google Shape;170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71" name="Google Shape;171;p1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2" name="Google Shape;172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04" name="Google Shape;204;p19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6" name="Google Shape;206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07" name="Google Shape;207;p1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1" name="Google Shape;211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2" name="Google Shape;212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3" name="Google Shape;213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4" name="Google Shape;214;p1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5" name="Google Shape;215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7" name="Google Shape;247;p20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48" name="Google Shape;248;p20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252" name="Google Shape;252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3" name="Google Shape;253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4" name="Google Shape;254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55" name="Google Shape;255;p20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256" name="Google Shape;256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20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0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88" name="Google Shape;288;p21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89" name="Google Shape;289;p2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3" name="Google Shape;293;p2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4" name="Google Shape;294;p2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5" name="Google Shape;295;p2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96" name="Google Shape;296;p2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97" name="Google Shape;297;p2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2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7" name="Google Shape;327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4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4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4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4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4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4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4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4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4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14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4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4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14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4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4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4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4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4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4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4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4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4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4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4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1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Relationship Id="rId4" Type="http://schemas.openxmlformats.org/officeDocument/2006/relationships/image" Target="../media/image41.png"/><Relationship Id="rId11" Type="http://schemas.openxmlformats.org/officeDocument/2006/relationships/image" Target="../media/image49.png"/><Relationship Id="rId10" Type="http://schemas.openxmlformats.org/officeDocument/2006/relationships/image" Target="../media/image40.png"/><Relationship Id="rId12" Type="http://schemas.openxmlformats.org/officeDocument/2006/relationships/image" Target="../media/image44.png"/><Relationship Id="rId9" Type="http://schemas.openxmlformats.org/officeDocument/2006/relationships/image" Target="../media/image45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59.gif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69.jpg"/><Relationship Id="rId5" Type="http://schemas.openxmlformats.org/officeDocument/2006/relationships/image" Target="../media/image61.png"/><Relationship Id="rId6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hyperlink" Target="https://colab.research.google.com/?hl=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jpg"/><Relationship Id="rId4" Type="http://schemas.openxmlformats.org/officeDocument/2006/relationships/image" Target="../media/image79.jpg"/><Relationship Id="rId5" Type="http://schemas.openxmlformats.org/officeDocument/2006/relationships/image" Target="../media/image7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9" Type="http://schemas.openxmlformats.org/officeDocument/2006/relationships/image" Target="../media/image8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Relationship Id="rId7" Type="http://schemas.openxmlformats.org/officeDocument/2006/relationships/image" Target="../media/image12.jpg"/><Relationship Id="rId8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0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60.jpg"/><Relationship Id="rId7" Type="http://schemas.openxmlformats.org/officeDocument/2006/relationships/image" Target="../media/image65.jp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0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hyperlink" Target="https://spectrum.ieee.org/top-programming-languages/" TargetMode="External"/><Relationship Id="rId7" Type="http://schemas.openxmlformats.org/officeDocument/2006/relationships/hyperlink" Target="https://insights.stackoverflow.com/trends?tags=python%2Cjavascript%2Cjava%2Cc%23%2Cc%2B%2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66.png"/><Relationship Id="rId6" Type="http://schemas.openxmlformats.org/officeDocument/2006/relationships/image" Target="../media/image81.png"/><Relationship Id="rId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analyzing statistics next to an oil pumpjack" id="332" name="Google Shape;3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075" y="171961"/>
            <a:ext cx="4514450" cy="18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"/>
          <p:cNvSpPr txBox="1"/>
          <p:nvPr>
            <p:ph type="ctrTitle"/>
          </p:nvPr>
        </p:nvSpPr>
        <p:spPr>
          <a:xfrm>
            <a:off x="359925" y="3218600"/>
            <a:ext cx="63768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BASIC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PETROLEUM ENGINEERING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1"/>
          <p:cNvPicPr preferRelativeResize="0"/>
          <p:nvPr/>
        </p:nvPicPr>
        <p:blipFill rotWithShape="1">
          <a:blip r:embed="rId4">
            <a:alphaModFix/>
          </a:blip>
          <a:srcRect b="1830" l="9476" r="8953" t="1830"/>
          <a:stretch/>
        </p:blipFill>
        <p:spPr>
          <a:xfrm>
            <a:off x="8018768" y="2656138"/>
            <a:ext cx="959200" cy="1132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EDAD DE INGENIEROS DE BOLIVIA – SIB - International Association for  Housing Science - IAHS 2019" id="335" name="Google Shape;335;p1"/>
          <p:cNvPicPr preferRelativeResize="0"/>
          <p:nvPr/>
        </p:nvPicPr>
        <p:blipFill rotWithShape="1">
          <a:blip r:embed="rId5">
            <a:alphaModFix/>
          </a:blip>
          <a:srcRect b="0" l="4015" r="4697" t="5476"/>
          <a:stretch/>
        </p:blipFill>
        <p:spPr>
          <a:xfrm>
            <a:off x="8079338" y="4448650"/>
            <a:ext cx="838064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"/>
          <p:cNvSpPr txBox="1"/>
          <p:nvPr/>
        </p:nvSpPr>
        <p:spPr>
          <a:xfrm>
            <a:off x="5526594" y="699326"/>
            <a:ext cx="32445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“Data is the new oil”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7" name="Google Shape;33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2875" y="3789050"/>
            <a:ext cx="910998" cy="6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fefc891af_2_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g13fefc891af_2_9"/>
          <p:cNvSpPr txBox="1"/>
          <p:nvPr>
            <p:ph idx="4294967295" type="body"/>
          </p:nvPr>
        </p:nvSpPr>
        <p:spPr>
          <a:xfrm>
            <a:off x="0" y="-82959"/>
            <a:ext cx="722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b="1" lang="en-US" sz="1800">
                <a:latin typeface="Rockwell"/>
                <a:ea typeface="Rockwell"/>
                <a:cs typeface="Rockwell"/>
                <a:sym typeface="Rockwell"/>
              </a:rPr>
              <a:t>Library: </a:t>
            </a:r>
            <a:r>
              <a:rPr lang="en-US" sz="1800">
                <a:latin typeface="Rockwell"/>
                <a:ea typeface="Rockwell"/>
                <a:cs typeface="Rockwell"/>
                <a:sym typeface="Rockwell"/>
              </a:rPr>
              <a:t>is a collection of files (called modules) that contains functions</a:t>
            </a:r>
            <a:endParaRPr sz="1800"/>
          </a:p>
        </p:txBody>
      </p:sp>
      <p:pic>
        <p:nvPicPr>
          <p:cNvPr id="473" name="Google Shape;473;g13fefc891af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925" y="583825"/>
            <a:ext cx="1655251" cy="65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3fefc891af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25" y="878363"/>
            <a:ext cx="1611448" cy="6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3fefc891af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25" y="4211775"/>
            <a:ext cx="2484843" cy="9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3fefc891af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9938" y="878375"/>
            <a:ext cx="1939950" cy="7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3fefc891af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9950" y="4017100"/>
            <a:ext cx="1291875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3fefc891af_2_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5964" y="1322379"/>
            <a:ext cx="5148072" cy="304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3fefc891af_2_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7063" y="1324300"/>
            <a:ext cx="5145875" cy="3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3fefc891af_2_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5975" y="1322372"/>
            <a:ext cx="5148072" cy="304495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g13fefc891af_2_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05957" y="1322382"/>
            <a:ext cx="5148071" cy="304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3fefc891af_2_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02175" y="1322375"/>
            <a:ext cx="5651876" cy="3044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2ff230667_1_57"/>
          <p:cNvSpPr txBox="1"/>
          <p:nvPr>
            <p:ph type="title"/>
          </p:nvPr>
        </p:nvSpPr>
        <p:spPr>
          <a:xfrm>
            <a:off x="-1740175" y="-111232"/>
            <a:ext cx="69966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 u="sng">
                <a:solidFill>
                  <a:srgbClr val="173A73"/>
                </a:solidFill>
              </a:rPr>
              <a:t>PYTHON for O&amp;G</a:t>
            </a:r>
            <a:br>
              <a:rPr lang="en-US" sz="3200" u="sng">
                <a:solidFill>
                  <a:srgbClr val="173A73"/>
                </a:solidFill>
              </a:rPr>
            </a:br>
            <a:endParaRPr sz="3200" u="sng">
              <a:solidFill>
                <a:srgbClr val="173A73"/>
              </a:solidFill>
            </a:endParaRPr>
          </a:p>
        </p:txBody>
      </p:sp>
      <p:sp>
        <p:nvSpPr>
          <p:cNvPr id="488" name="Google Shape;488;g142ff230667_1_5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o hay descripción alternativa para esta imagen" id="489" name="Google Shape;489;g142ff230667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950" y="658525"/>
            <a:ext cx="2723634" cy="17846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g142ff230667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642" y="658524"/>
            <a:ext cx="2723633" cy="5948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g142ff230667_1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2642" y="1320441"/>
            <a:ext cx="2723634" cy="11227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g142ff230667_1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050" y="3037425"/>
            <a:ext cx="2723425" cy="1687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g142ff230667_1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2900" y="3037425"/>
            <a:ext cx="2726225" cy="1687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g142ff230667_1_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6350" y="658537"/>
            <a:ext cx="2416176" cy="40231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g142ff230667_1_57"/>
          <p:cNvSpPr txBox="1"/>
          <p:nvPr/>
        </p:nvSpPr>
        <p:spPr>
          <a:xfrm>
            <a:off x="304027" y="2540200"/>
            <a:ext cx="2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highlight>
                  <a:srgbClr val="CFF4ED"/>
                </a:highlight>
                <a:latin typeface="Rockwell"/>
                <a:ea typeface="Rockwell"/>
                <a:cs typeface="Rockwell"/>
                <a:sym typeface="Rockwell"/>
              </a:rPr>
              <a:t>PETROPHYSICS</a:t>
            </a:r>
            <a:endParaRPr b="0" i="0" sz="2000" u="none" cap="none" strike="noStrike">
              <a:solidFill>
                <a:schemeClr val="dk1"/>
              </a:solidFill>
              <a:highlight>
                <a:srgbClr val="CFF4ED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96" name="Google Shape;496;g142ff230667_1_57"/>
          <p:cNvSpPr txBox="1"/>
          <p:nvPr/>
        </p:nvSpPr>
        <p:spPr>
          <a:xfrm>
            <a:off x="7130725" y="119725"/>
            <a:ext cx="106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Lasio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9"/>
          <p:cNvPicPr preferRelativeResize="0"/>
          <p:nvPr/>
        </p:nvPicPr>
        <p:blipFill rotWithShape="1">
          <a:blip r:embed="rId3">
            <a:alphaModFix/>
          </a:blip>
          <a:srcRect b="2245" l="4142" r="53416" t="14289"/>
          <a:stretch/>
        </p:blipFill>
        <p:spPr>
          <a:xfrm>
            <a:off x="553675" y="2762951"/>
            <a:ext cx="3230475" cy="2331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hay descripción alternativa para esta imagen" id="503" name="Google Shape;503;p9"/>
          <p:cNvPicPr preferRelativeResize="0"/>
          <p:nvPr/>
        </p:nvPicPr>
        <p:blipFill rotWithShape="1">
          <a:blip r:embed="rId4">
            <a:alphaModFix/>
          </a:blip>
          <a:srcRect b="18493" l="3650" r="4166" t="14184"/>
          <a:stretch/>
        </p:blipFill>
        <p:spPr>
          <a:xfrm>
            <a:off x="553674" y="428000"/>
            <a:ext cx="3015600" cy="2202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"/>
          <p:cNvSpPr txBox="1"/>
          <p:nvPr/>
        </p:nvSpPr>
        <p:spPr>
          <a:xfrm>
            <a:off x="328090" y="59441"/>
            <a:ext cx="20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CFF4ED"/>
                </a:highlight>
                <a:latin typeface="Rockwell"/>
                <a:ea typeface="Rockwell"/>
                <a:cs typeface="Rockwell"/>
                <a:sym typeface="Rockwell"/>
              </a:rPr>
              <a:t>RESERVOIR</a:t>
            </a:r>
            <a:endParaRPr b="0" i="0" sz="1800" u="none" cap="none" strike="noStrike">
              <a:solidFill>
                <a:schemeClr val="dk1"/>
              </a:solidFill>
              <a:highlight>
                <a:srgbClr val="CFF4ED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05" name="Google Shape;50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804" y="753800"/>
            <a:ext cx="23431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5850" y="753800"/>
            <a:ext cx="10953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9"/>
          <p:cNvSpPr txBox="1"/>
          <p:nvPr/>
        </p:nvSpPr>
        <p:spPr>
          <a:xfrm>
            <a:off x="5830525" y="156300"/>
            <a:ext cx="25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Reservoir Engineering Material Balance library</a:t>
            </a:r>
            <a:endParaRPr/>
          </a:p>
        </p:txBody>
      </p:sp>
      <p:pic>
        <p:nvPicPr>
          <p:cNvPr id="508" name="Google Shape;508;p9"/>
          <p:cNvPicPr preferRelativeResize="0"/>
          <p:nvPr/>
        </p:nvPicPr>
        <p:blipFill rotWithShape="1">
          <a:blip r:embed="rId7">
            <a:alphaModFix/>
          </a:blip>
          <a:srcRect b="38347" l="20177" r="22614" t="44942"/>
          <a:stretch/>
        </p:blipFill>
        <p:spPr>
          <a:xfrm>
            <a:off x="5769200" y="3228125"/>
            <a:ext cx="2655550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9200" y="2628050"/>
            <a:ext cx="26555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9"/>
          <p:cNvSpPr txBox="1"/>
          <p:nvPr/>
        </p:nvSpPr>
        <p:spPr>
          <a:xfrm>
            <a:off x="5589175" y="1791125"/>
            <a:ext cx="314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ecl is a package for </a:t>
            </a: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reading and writing</a:t>
            </a: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the result files from the Eclipse </a:t>
            </a:r>
            <a:endParaRPr/>
          </a:p>
        </p:txBody>
      </p:sp>
      <p:sp>
        <p:nvSpPr>
          <p:cNvPr id="511" name="Google Shape;511;p9"/>
          <p:cNvSpPr/>
          <p:nvPr/>
        </p:nvSpPr>
        <p:spPr>
          <a:xfrm>
            <a:off x="4215825" y="762350"/>
            <a:ext cx="734700" cy="60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2ff230667_1_7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g142ff230667_1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0" y="1486650"/>
            <a:ext cx="2696100" cy="31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42ff230667_1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1426" y="1627062"/>
            <a:ext cx="4891098" cy="27478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9" name="Google Shape;519;g142ff230667_1_79"/>
          <p:cNvSpPr txBox="1"/>
          <p:nvPr/>
        </p:nvSpPr>
        <p:spPr>
          <a:xfrm>
            <a:off x="481853" y="148090"/>
            <a:ext cx="16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CFF4ED"/>
                </a:highlight>
                <a:latin typeface="Rockwell"/>
                <a:ea typeface="Rockwell"/>
                <a:cs typeface="Rockwell"/>
                <a:sym typeface="Rockwell"/>
              </a:rPr>
              <a:t>DRILLING</a:t>
            </a:r>
            <a:endParaRPr b="0" i="0" sz="1800" u="none" cap="none" strike="noStrike">
              <a:solidFill>
                <a:schemeClr val="dk1"/>
              </a:solidFill>
              <a:highlight>
                <a:srgbClr val="CFF4ED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0" name="Google Shape;520;g142ff230667_1_79"/>
          <p:cNvSpPr txBox="1"/>
          <p:nvPr/>
        </p:nvSpPr>
        <p:spPr>
          <a:xfrm>
            <a:off x="5488925" y="140299"/>
            <a:ext cx="230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highlight>
                  <a:srgbClr val="CFF4ED"/>
                </a:highlight>
                <a:latin typeface="Rockwell"/>
                <a:ea typeface="Rockwell"/>
                <a:cs typeface="Rockwell"/>
                <a:sym typeface="Rockwell"/>
              </a:rPr>
              <a:t>PRODUCTION</a:t>
            </a:r>
            <a:endParaRPr b="0" i="0" sz="1900" u="none" cap="none" strike="noStrike">
              <a:solidFill>
                <a:schemeClr val="dk1"/>
              </a:solidFill>
              <a:highlight>
                <a:srgbClr val="CFF4ED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21" name="Google Shape;521;g142ff230667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50" y="837850"/>
            <a:ext cx="2203020" cy="46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42ff230667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669" y="837852"/>
            <a:ext cx="968206" cy="46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42ff230667_1_79"/>
          <p:cNvSpPr/>
          <p:nvPr/>
        </p:nvSpPr>
        <p:spPr>
          <a:xfrm>
            <a:off x="4368150" y="878600"/>
            <a:ext cx="4077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24" name="Google Shape;524;g142ff230667_1_79"/>
          <p:cNvSpPr txBox="1"/>
          <p:nvPr/>
        </p:nvSpPr>
        <p:spPr>
          <a:xfrm>
            <a:off x="4074225" y="937975"/>
            <a:ext cx="3947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</a:t>
            </a:r>
            <a:r>
              <a:rPr lang="en-US"/>
              <a:t>imple production forecast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Cash flow analysis</a:t>
            </a:r>
            <a:endParaRPr/>
          </a:p>
        </p:txBody>
      </p:sp>
      <p:sp>
        <p:nvSpPr>
          <p:cNvPr id="525" name="Google Shape;525;g142ff230667_1_79"/>
          <p:cNvSpPr txBox="1"/>
          <p:nvPr/>
        </p:nvSpPr>
        <p:spPr>
          <a:xfrm>
            <a:off x="4368150" y="445100"/>
            <a:ext cx="106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Dcapy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"/>
          <p:cNvSpPr/>
          <p:nvPr/>
        </p:nvSpPr>
        <p:spPr>
          <a:xfrm rot="10800000">
            <a:off x="6096005" y="907980"/>
            <a:ext cx="3688200" cy="873000"/>
          </a:xfrm>
          <a:prstGeom prst="chevron">
            <a:avLst>
              <a:gd fmla="val 29853" name="adj"/>
            </a:avLst>
          </a:prstGeom>
          <a:solidFill>
            <a:srgbClr val="C1F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1F4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 i="0" sz="1400" u="none" cap="none" strike="noStrike">
              <a:solidFill>
                <a:srgbClr val="C1F4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1" name="Google Shape;531;p10"/>
          <p:cNvSpPr txBox="1"/>
          <p:nvPr>
            <p:ph type="title"/>
          </p:nvPr>
        </p:nvSpPr>
        <p:spPr>
          <a:xfrm>
            <a:off x="773400" y="192165"/>
            <a:ext cx="8057725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rgbClr val="173A73"/>
                </a:solidFill>
              </a:rPr>
              <a:t>PEOPLE YOU SHOULD FOLLOW FOR MACHINE LEARNING AND DATA SCIENCE IN OIL &amp; GAS</a:t>
            </a:r>
            <a:endParaRPr>
              <a:solidFill>
                <a:srgbClr val="173A73"/>
              </a:solidFill>
            </a:endParaRPr>
          </a:p>
        </p:txBody>
      </p:sp>
      <p:sp>
        <p:nvSpPr>
          <p:cNvPr id="532" name="Google Shape;532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10"/>
          <p:cNvSpPr txBox="1"/>
          <p:nvPr/>
        </p:nvSpPr>
        <p:spPr>
          <a:xfrm>
            <a:off x="62048" y="1372121"/>
            <a:ext cx="59418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Shahab D. Mohaghegh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Yohanes Nuwara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Andy McDonald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Michael Pyrcz</a:t>
            </a:r>
            <a:endParaRPr b="0" i="0" sz="22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Ruslan Miftakhov</a:t>
            </a:r>
            <a:endParaRPr b="0" i="0" sz="22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Hoss Belyadi</a:t>
            </a:r>
            <a:endParaRPr b="0" i="0" sz="22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4" name="Google Shape;534;p10"/>
          <p:cNvSpPr txBox="1"/>
          <p:nvPr/>
        </p:nvSpPr>
        <p:spPr>
          <a:xfrm>
            <a:off x="3516724" y="1372125"/>
            <a:ext cx="33441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Jaiyesh Chahar</a:t>
            </a:r>
            <a:endParaRPr b="0" i="0" sz="22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Tim D Clarke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Divyanshu Vyas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Alejandro Primera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Santiago Cuervo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Luis Enrique Navarro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e LinkedIn: la historia y el significado del logotipo, la marca y el  símbolo. | png, vector" id="535" name="Google Shape;535;p10"/>
          <p:cNvPicPr preferRelativeResize="0"/>
          <p:nvPr/>
        </p:nvPicPr>
        <p:blipFill rotWithShape="1">
          <a:blip r:embed="rId3">
            <a:alphaModFix/>
          </a:blip>
          <a:srcRect b="27847" l="0" r="0" t="32917"/>
          <a:stretch/>
        </p:blipFill>
        <p:spPr>
          <a:xfrm>
            <a:off x="6517403" y="1108770"/>
            <a:ext cx="2313850" cy="48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Logo Png - Cat, Transparent Png , Transparent Png Image - PNGitem | Github  logo, Github, Science classroom decorations" id="536" name="Google Shape;5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251" y="1879709"/>
            <a:ext cx="1613687" cy="138029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0"/>
          <p:cNvSpPr txBox="1"/>
          <p:nvPr/>
        </p:nvSpPr>
        <p:spPr>
          <a:xfrm>
            <a:off x="6635403" y="3358730"/>
            <a:ext cx="23694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i="0" lang="en-US" sz="2800" u="none" cap="none" strike="noStrike">
                <a:solidFill>
                  <a:srgbClr val="BC8F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b="1" i="0" lang="en-US" sz="2800" u="none" cap="none" strike="noStrike">
                <a:solidFill>
                  <a:srgbClr val="BC8F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i="0" lang="en-US" sz="2800" u="none" cap="none" strike="noStrike">
                <a:solidFill>
                  <a:srgbClr val="BC8F00"/>
                </a:solidFill>
                <a:latin typeface="Arial"/>
                <a:ea typeface="Arial"/>
                <a:cs typeface="Arial"/>
                <a:sym typeface="Arial"/>
              </a:rPr>
              <a:t>ea</a:t>
            </a: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r>
              <a:rPr b="1" i="0" lang="en-US" sz="2800" u="none" cap="none" strike="noStrike">
                <a:solidFill>
                  <a:srgbClr val="BC8F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ng</a:t>
            </a:r>
            <a:r>
              <a:rPr b="1" i="0" lang="en-US" sz="2800" u="none" cap="none" strike="noStrike">
                <a:solidFill>
                  <a:srgbClr val="BC8F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0" sz="2000" u="none" cap="none" strike="noStrike">
              <a:solidFill>
                <a:srgbClr val="BC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"/>
          <p:cNvSpPr txBox="1"/>
          <p:nvPr>
            <p:ph idx="12" type="sldNum"/>
          </p:nvPr>
        </p:nvSpPr>
        <p:spPr>
          <a:xfrm>
            <a:off x="8691892" y="4875247"/>
            <a:ext cx="452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43" name="Google Shape;543;p11"/>
          <p:cNvGrpSpPr/>
          <p:nvPr/>
        </p:nvGrpSpPr>
        <p:grpSpPr>
          <a:xfrm>
            <a:off x="1582955" y="1485202"/>
            <a:ext cx="5978080" cy="3481870"/>
            <a:chOff x="1177450" y="241631"/>
            <a:chExt cx="6173152" cy="3616776"/>
          </a:xfrm>
        </p:grpSpPr>
        <p:sp>
          <p:nvSpPr>
            <p:cNvPr id="544" name="Google Shape;544;p1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11"/>
          <p:cNvSpPr/>
          <p:nvPr/>
        </p:nvSpPr>
        <p:spPr>
          <a:xfrm>
            <a:off x="2261275" y="1698353"/>
            <a:ext cx="4634700" cy="2909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0096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yecto 10 - XT Michael Hurtado" id="549" name="Google Shape;549;p11"/>
          <p:cNvPicPr preferRelativeResize="0"/>
          <p:nvPr/>
        </p:nvPicPr>
        <p:blipFill rotWithShape="1">
          <a:blip r:embed="rId3">
            <a:alphaModFix/>
          </a:blip>
          <a:srcRect b="22192" l="6332" r="7972" t="7860"/>
          <a:stretch/>
        </p:blipFill>
        <p:spPr>
          <a:xfrm>
            <a:off x="2578952" y="1930313"/>
            <a:ext cx="1302079" cy="128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/>
          <p:cNvPicPr preferRelativeResize="0"/>
          <p:nvPr/>
        </p:nvPicPr>
        <p:blipFill rotWithShape="1">
          <a:blip r:embed="rId4">
            <a:alphaModFix/>
          </a:blip>
          <a:srcRect b="27782" l="0" r="0" t="0"/>
          <a:stretch/>
        </p:blipFill>
        <p:spPr>
          <a:xfrm>
            <a:off x="3777978" y="1960353"/>
            <a:ext cx="2781825" cy="26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1"/>
          <p:cNvPicPr preferRelativeResize="0"/>
          <p:nvPr/>
        </p:nvPicPr>
        <p:blipFill rotWithShape="1">
          <a:blip r:embed="rId4">
            <a:alphaModFix/>
          </a:blip>
          <a:srcRect b="27782" l="0" r="0" t="0"/>
          <a:stretch/>
        </p:blipFill>
        <p:spPr>
          <a:xfrm>
            <a:off x="4188980" y="2560245"/>
            <a:ext cx="1959819" cy="18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1"/>
          <p:cNvPicPr preferRelativeResize="0"/>
          <p:nvPr/>
        </p:nvPicPr>
        <p:blipFill rotWithShape="1">
          <a:blip r:embed="rId5">
            <a:alphaModFix/>
          </a:blip>
          <a:srcRect b="27329" l="0" r="0" t="0"/>
          <a:stretch/>
        </p:blipFill>
        <p:spPr>
          <a:xfrm>
            <a:off x="3981013" y="2279013"/>
            <a:ext cx="2375753" cy="2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1"/>
          <p:cNvPicPr preferRelativeResize="0"/>
          <p:nvPr/>
        </p:nvPicPr>
        <p:blipFill rotWithShape="1">
          <a:blip r:embed="rId5">
            <a:alphaModFix/>
          </a:blip>
          <a:srcRect b="27329" l="0" r="0" t="0"/>
          <a:stretch/>
        </p:blipFill>
        <p:spPr>
          <a:xfrm>
            <a:off x="4386325" y="2800262"/>
            <a:ext cx="1565127" cy="15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1"/>
          <p:cNvPicPr preferRelativeResize="0"/>
          <p:nvPr/>
        </p:nvPicPr>
        <p:blipFill rotWithShape="1">
          <a:blip r:embed="rId4">
            <a:alphaModFix/>
          </a:blip>
          <a:srcRect b="27782" l="0" r="0" t="0"/>
          <a:stretch/>
        </p:blipFill>
        <p:spPr>
          <a:xfrm>
            <a:off x="4617636" y="3001373"/>
            <a:ext cx="1102504" cy="105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edar Emoción escritorio cola b Hacer un muñeco de nieve Alianza Opuesto" id="555" name="Google Shape;55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3042" y="3264286"/>
            <a:ext cx="2167435" cy="82661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1"/>
          <p:cNvSpPr txBox="1"/>
          <p:nvPr/>
        </p:nvSpPr>
        <p:spPr>
          <a:xfrm>
            <a:off x="2670421" y="4135347"/>
            <a:ext cx="391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500" u="sng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https://colab.research.google.com/?hl=es</a:t>
            </a:r>
            <a:r>
              <a:rPr b="0" i="0" lang="en-US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"/>
          <p:cNvSpPr txBox="1"/>
          <p:nvPr>
            <p:ph idx="4294967295" type="ctrTitle"/>
          </p:nvPr>
        </p:nvSpPr>
        <p:spPr>
          <a:xfrm>
            <a:off x="1275150" y="1760309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n-US" sz="10000" u="none" cap="none" strike="noStrike">
                <a:solidFill>
                  <a:srgbClr val="00206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i="0" sz="10000" u="none" cap="none" strike="noStrike">
              <a:solidFill>
                <a:srgbClr val="00206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2" name="Google Shape;562;p12"/>
          <p:cNvSpPr txBox="1"/>
          <p:nvPr>
            <p:ph idx="4294967295" type="subTitle"/>
          </p:nvPr>
        </p:nvSpPr>
        <p:spPr>
          <a:xfrm>
            <a:off x="1275150" y="2920109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questions?</a:t>
            </a:r>
            <a:endParaRPr b="1" i="0" sz="3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3"/>
          <p:cNvSpPr txBox="1"/>
          <p:nvPr>
            <p:ph type="title"/>
          </p:nvPr>
        </p:nvSpPr>
        <p:spPr>
          <a:xfrm>
            <a:off x="2410925" y="399625"/>
            <a:ext cx="4095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96B3"/>
                </a:solidFill>
              </a:rPr>
              <a:t>TEAM PRESENTATION</a:t>
            </a:r>
            <a:endParaRPr sz="2200">
              <a:solidFill>
                <a:srgbClr val="0096B3"/>
              </a:solidFill>
            </a:endParaRPr>
          </a:p>
        </p:txBody>
      </p:sp>
      <p:sp>
        <p:nvSpPr>
          <p:cNvPr id="569" name="Google Shape;569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p13"/>
          <p:cNvSpPr txBox="1"/>
          <p:nvPr/>
        </p:nvSpPr>
        <p:spPr>
          <a:xfrm>
            <a:off x="1033179" y="3242250"/>
            <a:ext cx="19746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ALEXIS DE LOS RIOS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Petroleum Engineer</a:t>
            </a:r>
            <a:endParaRPr b="0" i="0" sz="1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1" name="Google Shape;571;p13"/>
          <p:cNvPicPr preferRelativeResize="0"/>
          <p:nvPr/>
        </p:nvPicPr>
        <p:blipFill rotWithShape="1">
          <a:blip r:embed="rId3">
            <a:alphaModFix/>
          </a:blip>
          <a:srcRect b="24939" l="47271" r="0" t="22330"/>
          <a:stretch/>
        </p:blipFill>
        <p:spPr>
          <a:xfrm>
            <a:off x="3714263" y="162321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13"/>
          <p:cNvSpPr txBox="1"/>
          <p:nvPr/>
        </p:nvSpPr>
        <p:spPr>
          <a:xfrm>
            <a:off x="3595177" y="3242250"/>
            <a:ext cx="1727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MONTSERRAT BARBA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en-US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b="0" i="0" sz="1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3" name="Google Shape;57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426" y="1623225"/>
            <a:ext cx="1583100" cy="1489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2000"/>
              </a:srgbClr>
            </a:outerShdw>
          </a:effectLst>
        </p:spPr>
      </p:pic>
      <p:sp>
        <p:nvSpPr>
          <p:cNvPr id="574" name="Google Shape;574;p13"/>
          <p:cNvSpPr txBox="1"/>
          <p:nvPr/>
        </p:nvSpPr>
        <p:spPr>
          <a:xfrm>
            <a:off x="6152675" y="3242250"/>
            <a:ext cx="19746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KEVIN VASQUEZ</a:t>
            </a:r>
            <a:endParaRPr b="0" i="0" sz="8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Petroleum Engineer | Data Science E. 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“Success is the sum of small efforts, repeated day in and day out.”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1" lang="en-US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Robert Collier</a:t>
            </a:r>
            <a:endParaRPr i="1"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5" name="Google Shape;5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8937" y="1623225"/>
            <a:ext cx="1583100" cy="1489200"/>
          </a:xfrm>
          <a:prstGeom prst="ellipse">
            <a:avLst/>
          </a:prstGeom>
          <a:noFill/>
          <a:ln cap="rnd" cmpd="sng" w="9525">
            <a:solidFill>
              <a:srgbClr val="014B2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fcbc74ae4_0_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1" name="Google Shape;581;g13fcbc74ae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925" y="1137500"/>
            <a:ext cx="2572902" cy="28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3fcbc74ae4_0_37"/>
          <p:cNvSpPr txBox="1"/>
          <p:nvPr>
            <p:ph type="title"/>
          </p:nvPr>
        </p:nvSpPr>
        <p:spPr>
          <a:xfrm>
            <a:off x="211375" y="457647"/>
            <a:ext cx="8057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000">
                <a:solidFill>
                  <a:srgbClr val="173A73"/>
                </a:solidFill>
              </a:rPr>
              <a:t>GitHub repository</a:t>
            </a:r>
            <a:endParaRPr sz="3000">
              <a:solidFill>
                <a:srgbClr val="173A73"/>
              </a:solidFill>
            </a:endParaRPr>
          </a:p>
        </p:txBody>
      </p:sp>
      <p:pic>
        <p:nvPicPr>
          <p:cNvPr id="583" name="Google Shape;583;g13fcbc74ae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50" y="948149"/>
            <a:ext cx="3200275" cy="3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"/>
          <p:cNvSpPr txBox="1"/>
          <p:nvPr>
            <p:ph type="title"/>
          </p:nvPr>
        </p:nvSpPr>
        <p:spPr>
          <a:xfrm>
            <a:off x="1142979" y="23132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solidFill>
                  <a:srgbClr val="173A73"/>
                </a:solidFill>
                <a:latin typeface="Arial"/>
                <a:ea typeface="Arial"/>
                <a:cs typeface="Arial"/>
                <a:sym typeface="Arial"/>
              </a:rPr>
              <a:t>Big Data analytics in the Oil and Gas industry: </a:t>
            </a:r>
            <a:br>
              <a:rPr lang="en-US" sz="2400">
                <a:solidFill>
                  <a:srgbClr val="173A7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173A73"/>
                </a:solidFill>
                <a:latin typeface="Arial"/>
                <a:ea typeface="Arial"/>
                <a:cs typeface="Arial"/>
                <a:sym typeface="Arial"/>
              </a:rPr>
              <a:t>AN EMERGING TREND</a:t>
            </a:r>
            <a:endParaRPr sz="2400">
              <a:solidFill>
                <a:srgbClr val="173A73"/>
              </a:solidFill>
            </a:endParaRPr>
          </a:p>
        </p:txBody>
      </p:sp>
      <p:sp>
        <p:nvSpPr>
          <p:cNvPr id="343" name="Google Shape;343;p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o hay descripción alternativa para esta imagen" id="344" name="Google Shape;3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015" y="968550"/>
            <a:ext cx="6397592" cy="3301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"/>
          <p:cNvSpPr txBox="1"/>
          <p:nvPr/>
        </p:nvSpPr>
        <p:spPr>
          <a:xfrm>
            <a:off x="1811835" y="4269791"/>
            <a:ext cx="6094070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Saputelli et al. (2013) Digital O&amp;G Field </a:t>
            </a:r>
            <a:r>
              <a:rPr b="0" i="1" lang="en-US" sz="1050" u="none" cap="none" strike="noStrike">
                <a:solidFill>
                  <a:srgbClr val="2F5496"/>
                </a:solidFill>
                <a:latin typeface="Rockwell"/>
                <a:ea typeface="Rockwell"/>
                <a:cs typeface="Rockwell"/>
                <a:sym typeface="Rockwell"/>
              </a:rPr>
              <a:t>#DOF</a:t>
            </a:r>
            <a:endParaRPr b="0" i="1" sz="1050" u="none" cap="none" strike="noStrike">
              <a:solidFill>
                <a:srgbClr val="2F549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OV develops MWD system for Permian applications" id="346" name="Google Shape;346;p2"/>
          <p:cNvPicPr preferRelativeResize="0"/>
          <p:nvPr/>
        </p:nvPicPr>
        <p:blipFill rotWithShape="1">
          <a:blip r:embed="rId4">
            <a:alphaModFix/>
          </a:blip>
          <a:srcRect b="18818" l="14973" r="16044" t="0"/>
          <a:stretch/>
        </p:blipFill>
        <p:spPr>
          <a:xfrm>
            <a:off x="280935" y="669089"/>
            <a:ext cx="1276612" cy="127911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Los componentes base de un sistema SCADA | Vester Training" id="347" name="Google Shape;34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30" y="2136727"/>
            <a:ext cx="1335622" cy="126824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348" name="Google Shape;34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544" y="3591549"/>
            <a:ext cx="1351394" cy="135648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Seismic data analysis | Fathom Geophysics" id="349" name="Google Shape;34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2484" y="2255905"/>
            <a:ext cx="1276490" cy="118277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descr="On this day in oil and gas: March 14 | Oil &amp; Gas IQ" id="350" name="Google Shape;35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2484" y="706159"/>
            <a:ext cx="1294931" cy="127504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Curso: Introducción a los Registros de Pozo Abierto" id="351" name="Google Shape;35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2897" y="3771288"/>
            <a:ext cx="1532546" cy="121361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52" name="Google Shape;352;p2"/>
          <p:cNvSpPr txBox="1"/>
          <p:nvPr/>
        </p:nvSpPr>
        <p:spPr>
          <a:xfrm>
            <a:off x="2585134" y="1519577"/>
            <a:ext cx="4112290" cy="461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olume - </a:t>
            </a: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ariety - </a:t>
            </a: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elocity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"/>
          <p:cNvSpPr txBox="1"/>
          <p:nvPr/>
        </p:nvSpPr>
        <p:spPr>
          <a:xfrm>
            <a:off x="3185562" y="3235710"/>
            <a:ext cx="2463398" cy="461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eracity -</a:t>
            </a: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V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"/>
          <p:cNvSpPr txBox="1"/>
          <p:nvPr>
            <p:ph type="title"/>
          </p:nvPr>
        </p:nvSpPr>
        <p:spPr>
          <a:xfrm>
            <a:off x="838810" y="-187600"/>
            <a:ext cx="7466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solidFill>
                  <a:srgbClr val="173A73"/>
                </a:solidFill>
                <a:latin typeface="Arial"/>
                <a:ea typeface="Arial"/>
                <a:cs typeface="Arial"/>
                <a:sym typeface="Arial"/>
              </a:rPr>
              <a:t>OIL and GAS GIANTS already using BD, ML &amp; AI</a:t>
            </a:r>
            <a:endParaRPr sz="2400">
              <a:solidFill>
                <a:srgbClr val="173A73"/>
              </a:solidFill>
            </a:endParaRPr>
          </a:p>
        </p:txBody>
      </p:sp>
      <p:sp>
        <p:nvSpPr>
          <p:cNvPr id="359" name="Google Shape;359;p3"/>
          <p:cNvSpPr txBox="1"/>
          <p:nvPr>
            <p:ph idx="12" type="sldNum"/>
          </p:nvPr>
        </p:nvSpPr>
        <p:spPr>
          <a:xfrm>
            <a:off x="8470225" y="45315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83" y="528204"/>
            <a:ext cx="3893816" cy="18787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1950" y="528204"/>
            <a:ext cx="3982626" cy="18787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quinor Argentina AS (Equinor Argentina) - BNamericas" id="362" name="Google Shape;36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5025" y="3172262"/>
            <a:ext cx="1545274" cy="535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posed logo for the Open Porous Media initiative | OPM" id="363" name="Google Shape;36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63" y="3987251"/>
            <a:ext cx="1392553" cy="4425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283" y="3019240"/>
            <a:ext cx="1290859" cy="7364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itHub - yohanesnuwara/pyMRST: A wrapper to run MATLAB Reservoir Simulation  Toolbox (MRST) in Python" id="365" name="Google Shape;365;p3"/>
          <p:cNvPicPr preferRelativeResize="0"/>
          <p:nvPr/>
        </p:nvPicPr>
        <p:blipFill rotWithShape="1">
          <a:blip r:embed="rId8">
            <a:alphaModFix/>
          </a:blip>
          <a:srcRect b="0" l="8306" r="3170" t="7299"/>
          <a:stretch/>
        </p:blipFill>
        <p:spPr>
          <a:xfrm>
            <a:off x="1829772" y="3032665"/>
            <a:ext cx="1619627" cy="8731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3"/>
          <p:cNvPicPr preferRelativeResize="0"/>
          <p:nvPr/>
        </p:nvPicPr>
        <p:blipFill rotWithShape="1">
          <a:blip r:embed="rId9">
            <a:alphaModFix/>
          </a:blip>
          <a:srcRect b="29071" l="1444" r="1222" t="29400"/>
          <a:stretch/>
        </p:blipFill>
        <p:spPr>
          <a:xfrm>
            <a:off x="1911097" y="3926088"/>
            <a:ext cx="2436496" cy="60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24600" y="2541576"/>
            <a:ext cx="3352069" cy="18553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3"/>
          <p:cNvSpPr txBox="1"/>
          <p:nvPr/>
        </p:nvSpPr>
        <p:spPr>
          <a:xfrm>
            <a:off x="333283" y="2504636"/>
            <a:ext cx="4213200" cy="369300"/>
          </a:xfrm>
          <a:prstGeom prst="rect">
            <a:avLst/>
          </a:prstGeom>
          <a:solidFill>
            <a:srgbClr val="95ED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SOFTWARE OPEN-SOURCE O&amp;G</a:t>
            </a:r>
            <a:endParaRPr b="0" i="0" sz="1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/>
          <p:nvPr/>
        </p:nvSpPr>
        <p:spPr>
          <a:xfrm>
            <a:off x="929202" y="3647415"/>
            <a:ext cx="3060046" cy="1235423"/>
          </a:xfrm>
          <a:prstGeom prst="homePlate">
            <a:avLst>
              <a:gd fmla="val 3012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TECHNOLOGIES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Cloud computing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Databases</a:t>
            </a:r>
            <a:endParaRPr b="1" i="1" sz="1800" u="none" cap="none" strike="noStrike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4"/>
          <p:cNvSpPr/>
          <p:nvPr/>
        </p:nvSpPr>
        <p:spPr>
          <a:xfrm>
            <a:off x="929477" y="2166937"/>
            <a:ext cx="3132938" cy="1341914"/>
          </a:xfrm>
          <a:prstGeom prst="homePlate">
            <a:avLst>
              <a:gd fmla="val 30129" name="adj"/>
            </a:avLst>
          </a:prstGeom>
          <a:solidFill>
            <a:srgbClr val="FFCD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131925"/>
                </a:solidFill>
                <a:latin typeface="Rockwell"/>
                <a:ea typeface="Rockwell"/>
                <a:cs typeface="Rockwell"/>
                <a:sym typeface="Rockwell"/>
              </a:rPr>
              <a:t>MATH</a:t>
            </a:r>
            <a:endParaRPr b="0" i="0" sz="1400" u="sng" cap="none" strike="noStrike">
              <a:solidFill>
                <a:srgbClr val="13192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Statistics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Linear Algebra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Differential Calculus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4"/>
          <p:cNvSpPr txBox="1"/>
          <p:nvPr>
            <p:ph idx="4294967295" type="subTitle"/>
          </p:nvPr>
        </p:nvSpPr>
        <p:spPr>
          <a:xfrm>
            <a:off x="1388026" y="-76248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1" i="0" lang="en-US" sz="3600" u="none" cap="none" strike="noStrike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PETROLEUM 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t/>
            </a:r>
            <a:endParaRPr b="1" i="0" sz="3600" u="none" cap="none" strike="noStrike">
              <a:solidFill>
                <a:srgbClr val="CC66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"/>
          <p:cNvSpPr/>
          <p:nvPr/>
        </p:nvSpPr>
        <p:spPr>
          <a:xfrm>
            <a:off x="929477" y="731709"/>
            <a:ext cx="3132938" cy="1324796"/>
          </a:xfrm>
          <a:prstGeom prst="homePlate">
            <a:avLst>
              <a:gd fmla="val 3012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 ANALYSIS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Feature Engineering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 Wrangling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8" name="Google Shape;378;p4"/>
          <p:cNvGrpSpPr/>
          <p:nvPr/>
        </p:nvGrpSpPr>
        <p:grpSpPr>
          <a:xfrm>
            <a:off x="4251960" y="593672"/>
            <a:ext cx="4723425" cy="4232528"/>
            <a:chOff x="2220693" y="1277781"/>
            <a:chExt cx="4834889" cy="4312921"/>
          </a:xfrm>
        </p:grpSpPr>
        <p:sp>
          <p:nvSpPr>
            <p:cNvPr id="379" name="Google Shape;379;p4"/>
            <p:cNvSpPr/>
            <p:nvPr/>
          </p:nvSpPr>
          <p:spPr>
            <a:xfrm>
              <a:off x="4622497" y="2662717"/>
              <a:ext cx="1474770" cy="1357571"/>
            </a:xfrm>
            <a:custGeom>
              <a:rect b="b" l="l" r="r" t="t"/>
              <a:pathLst>
                <a:path extrusionOk="0" h="1357571" w="1474770">
                  <a:moveTo>
                    <a:pt x="904005" y="0"/>
                  </a:moveTo>
                  <a:cubicBezTo>
                    <a:pt x="1062347" y="0"/>
                    <a:pt x="1215067" y="22868"/>
                    <a:pt x="1358707" y="65319"/>
                  </a:cubicBezTo>
                  <a:lnTo>
                    <a:pt x="1474770" y="105682"/>
                  </a:lnTo>
                  <a:lnTo>
                    <a:pt x="1468881" y="216493"/>
                  </a:lnTo>
                  <a:cubicBezTo>
                    <a:pt x="1416678" y="704909"/>
                    <a:pt x="1109866" y="1121807"/>
                    <a:pt x="676546" y="1345470"/>
                  </a:cubicBezTo>
                  <a:lnTo>
                    <a:pt x="650109" y="1357571"/>
                  </a:lnTo>
                  <a:lnTo>
                    <a:pt x="648461" y="1326557"/>
                  </a:lnTo>
                  <a:cubicBezTo>
                    <a:pt x="606699" y="935824"/>
                    <a:pt x="401987" y="590863"/>
                    <a:pt x="99912" y="353992"/>
                  </a:cubicBezTo>
                  <a:lnTo>
                    <a:pt x="0" y="283003"/>
                  </a:lnTo>
                  <a:lnTo>
                    <a:pt x="49082" y="248129"/>
                  </a:lnTo>
                  <a:cubicBezTo>
                    <a:pt x="293125" y="91473"/>
                    <a:pt x="587322" y="0"/>
                    <a:pt x="904005" y="0"/>
                  </a:cubicBezTo>
                  <a:close/>
                </a:path>
              </a:pathLst>
            </a:custGeom>
            <a:solidFill>
              <a:schemeClr val="accent6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47359" y="2684942"/>
              <a:ext cx="1575139" cy="1392919"/>
            </a:xfrm>
            <a:custGeom>
              <a:rect b="b" l="l" r="r" t="t"/>
              <a:pathLst>
                <a:path extrusionOk="0" h="1392919" w="1575139">
                  <a:moveTo>
                    <a:pt x="702414" y="0"/>
                  </a:moveTo>
                  <a:cubicBezTo>
                    <a:pt x="1019097" y="0"/>
                    <a:pt x="1313295" y="91473"/>
                    <a:pt x="1557337" y="248129"/>
                  </a:cubicBezTo>
                  <a:lnTo>
                    <a:pt x="1575139" y="260778"/>
                  </a:lnTo>
                  <a:lnTo>
                    <a:pt x="1506507" y="309542"/>
                  </a:lnTo>
                  <a:cubicBezTo>
                    <a:pt x="1204433" y="546413"/>
                    <a:pt x="999721" y="891374"/>
                    <a:pt x="957958" y="1282107"/>
                  </a:cubicBezTo>
                  <a:lnTo>
                    <a:pt x="952070" y="1392919"/>
                  </a:lnTo>
                  <a:lnTo>
                    <a:pt x="927647" y="1384425"/>
                  </a:lnTo>
                  <a:cubicBezTo>
                    <a:pt x="424571" y="1182246"/>
                    <a:pt x="59072" y="731526"/>
                    <a:pt x="1648" y="194268"/>
                  </a:cubicBezTo>
                  <a:lnTo>
                    <a:pt x="0" y="163255"/>
                  </a:lnTo>
                  <a:lnTo>
                    <a:pt x="107227" y="114175"/>
                  </a:lnTo>
                  <a:cubicBezTo>
                    <a:pt x="290164" y="40655"/>
                    <a:pt x="491292" y="0"/>
                    <a:pt x="702414" y="0"/>
                  </a:cubicBezTo>
                  <a:close/>
                </a:path>
              </a:pathLst>
            </a:cu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997422" y="4020287"/>
              <a:ext cx="1281430" cy="1287412"/>
            </a:xfrm>
            <a:custGeom>
              <a:rect b="b" l="l" r="r" t="t"/>
              <a:pathLst>
                <a:path extrusionOk="0" h="1287412" w="1281430">
                  <a:moveTo>
                    <a:pt x="1275184" y="0"/>
                  </a:moveTo>
                  <a:lnTo>
                    <a:pt x="1281430" y="117534"/>
                  </a:lnTo>
                  <a:cubicBezTo>
                    <a:pt x="1281430" y="568886"/>
                    <a:pt x="1064821" y="972167"/>
                    <a:pt x="724987" y="1238647"/>
                  </a:cubicBezTo>
                  <a:lnTo>
                    <a:pt x="656355" y="1287412"/>
                  </a:lnTo>
                  <a:lnTo>
                    <a:pt x="556443" y="1216422"/>
                  </a:lnTo>
                  <a:cubicBezTo>
                    <a:pt x="216609" y="949942"/>
                    <a:pt x="0" y="546661"/>
                    <a:pt x="0" y="95309"/>
                  </a:cubicBezTo>
                  <a:lnTo>
                    <a:pt x="2006" y="57573"/>
                  </a:lnTo>
                  <a:lnTo>
                    <a:pt x="118068" y="97935"/>
                  </a:lnTo>
                  <a:cubicBezTo>
                    <a:pt x="261709" y="140386"/>
                    <a:pt x="414429" y="163254"/>
                    <a:pt x="572770" y="163254"/>
                  </a:cubicBezTo>
                  <a:cubicBezTo>
                    <a:pt x="783892" y="163254"/>
                    <a:pt x="985021" y="122599"/>
                    <a:pt x="1167957" y="49079"/>
                  </a:cubicBezTo>
                  <a:lnTo>
                    <a:pt x="1275184" y="0"/>
                  </a:lnTo>
                  <a:close/>
                </a:path>
              </a:pathLst>
            </a:custGeom>
            <a:solidFill>
              <a:srgbClr val="F4B081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999428" y="2945719"/>
              <a:ext cx="1273178" cy="1237822"/>
            </a:xfrm>
            <a:custGeom>
              <a:rect b="b" l="l" r="r" t="t"/>
              <a:pathLst>
                <a:path extrusionOk="0" h="1237822" w="1273178">
                  <a:moveTo>
                    <a:pt x="623069" y="0"/>
                  </a:moveTo>
                  <a:lnTo>
                    <a:pt x="722981" y="70989"/>
                  </a:lnTo>
                  <a:cubicBezTo>
                    <a:pt x="1025056" y="307860"/>
                    <a:pt x="1229768" y="652821"/>
                    <a:pt x="1271530" y="1043554"/>
                  </a:cubicBezTo>
                  <a:lnTo>
                    <a:pt x="1273178" y="1074568"/>
                  </a:lnTo>
                  <a:lnTo>
                    <a:pt x="1165951" y="1123647"/>
                  </a:lnTo>
                  <a:cubicBezTo>
                    <a:pt x="983015" y="1197167"/>
                    <a:pt x="781886" y="1237822"/>
                    <a:pt x="570764" y="1237822"/>
                  </a:cubicBezTo>
                  <a:cubicBezTo>
                    <a:pt x="412423" y="1237822"/>
                    <a:pt x="259703" y="1214954"/>
                    <a:pt x="116062" y="1172503"/>
                  </a:cubicBezTo>
                  <a:lnTo>
                    <a:pt x="0" y="1132141"/>
                  </a:lnTo>
                  <a:lnTo>
                    <a:pt x="5888" y="1021329"/>
                  </a:lnTo>
                  <a:cubicBezTo>
                    <a:pt x="47651" y="630596"/>
                    <a:pt x="252363" y="285635"/>
                    <a:pt x="554437" y="48764"/>
                  </a:cubicBezTo>
                  <a:lnTo>
                    <a:pt x="623069" y="0"/>
                  </a:lnTo>
                  <a:close/>
                </a:path>
              </a:pathLst>
            </a:cu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4"/>
            <p:cNvGrpSpPr/>
            <p:nvPr/>
          </p:nvGrpSpPr>
          <p:grpSpPr>
            <a:xfrm>
              <a:off x="2220693" y="1277781"/>
              <a:ext cx="4834889" cy="4312921"/>
              <a:chOff x="2220693" y="1277781"/>
              <a:chExt cx="4834889" cy="4312921"/>
            </a:xfrm>
          </p:grpSpPr>
          <p:sp>
            <p:nvSpPr>
              <p:cNvPr id="384" name="Google Shape;384;p4"/>
              <p:cNvSpPr/>
              <p:nvPr/>
            </p:nvSpPr>
            <p:spPr>
              <a:xfrm>
                <a:off x="3041112" y="1277781"/>
                <a:ext cx="3058160" cy="1667938"/>
              </a:xfrm>
              <a:custGeom>
                <a:rect b="b" l="l" r="r" t="t"/>
                <a:pathLst>
                  <a:path extrusionOk="0" h="1667938" w="3058160">
                    <a:moveTo>
                      <a:pt x="1529080" y="0"/>
                    </a:moveTo>
                    <a:cubicBezTo>
                      <a:pt x="2373568" y="0"/>
                      <a:pt x="3058160" y="650477"/>
                      <a:pt x="3058160" y="1452880"/>
                    </a:cubicBezTo>
                    <a:lnTo>
                      <a:pt x="3056155" y="1490617"/>
                    </a:lnTo>
                    <a:lnTo>
                      <a:pt x="2940092" y="1450254"/>
                    </a:lnTo>
                    <a:cubicBezTo>
                      <a:pt x="2796452" y="1407803"/>
                      <a:pt x="2643732" y="1384935"/>
                      <a:pt x="2485390" y="1384935"/>
                    </a:cubicBezTo>
                    <a:cubicBezTo>
                      <a:pt x="2168707" y="1384935"/>
                      <a:pt x="1874510" y="1476408"/>
                      <a:pt x="1630467" y="1633064"/>
                    </a:cubicBezTo>
                    <a:lnTo>
                      <a:pt x="1581385" y="1667938"/>
                    </a:lnTo>
                    <a:lnTo>
                      <a:pt x="1563583" y="1655289"/>
                    </a:lnTo>
                    <a:cubicBezTo>
                      <a:pt x="1319541" y="1498633"/>
                      <a:pt x="1025343" y="1407160"/>
                      <a:pt x="708660" y="1407160"/>
                    </a:cubicBezTo>
                    <a:cubicBezTo>
                      <a:pt x="497538" y="1407160"/>
                      <a:pt x="296410" y="1447815"/>
                      <a:pt x="113473" y="1521335"/>
                    </a:cubicBezTo>
                    <a:lnTo>
                      <a:pt x="6246" y="1570415"/>
                    </a:lnTo>
                    <a:lnTo>
                      <a:pt x="0" y="1452880"/>
                    </a:lnTo>
                    <a:cubicBezTo>
                      <a:pt x="0" y="650477"/>
                      <a:pt x="684592" y="0"/>
                      <a:pt x="15290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2700">
                <a:solidFill>
                  <a:srgbClr val="BA8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4653777" y="2768399"/>
                <a:ext cx="2401805" cy="2800079"/>
              </a:xfrm>
              <a:custGeom>
                <a:rect b="b" l="l" r="r" t="t"/>
                <a:pathLst>
                  <a:path extrusionOk="0" h="2800078" w="2401805">
                    <a:moveTo>
                      <a:pt x="1443490" y="0"/>
                    </a:moveTo>
                    <a:lnTo>
                      <a:pt x="1467912" y="8493"/>
                    </a:lnTo>
                    <a:cubicBezTo>
                      <a:pt x="2016722" y="229052"/>
                      <a:pt x="2401805" y="745396"/>
                      <a:pt x="2401805" y="1347198"/>
                    </a:cubicBezTo>
                    <a:cubicBezTo>
                      <a:pt x="2401805" y="2149601"/>
                      <a:pt x="1717213" y="2800078"/>
                      <a:pt x="872725" y="2800078"/>
                    </a:cubicBezTo>
                    <a:cubicBezTo>
                      <a:pt x="556042" y="2800078"/>
                      <a:pt x="261845" y="2708605"/>
                      <a:pt x="17802" y="2551949"/>
                    </a:cubicBezTo>
                    <a:lnTo>
                      <a:pt x="0" y="2539301"/>
                    </a:lnTo>
                    <a:lnTo>
                      <a:pt x="68632" y="2490536"/>
                    </a:lnTo>
                    <a:cubicBezTo>
                      <a:pt x="408466" y="2224056"/>
                      <a:pt x="625075" y="1820775"/>
                      <a:pt x="625075" y="1369423"/>
                    </a:cubicBezTo>
                    <a:lnTo>
                      <a:pt x="618829" y="1251889"/>
                    </a:lnTo>
                    <a:lnTo>
                      <a:pt x="645266" y="1239788"/>
                    </a:lnTo>
                    <a:cubicBezTo>
                      <a:pt x="1078586" y="1016125"/>
                      <a:pt x="1385398" y="599227"/>
                      <a:pt x="1437601" y="110811"/>
                    </a:cubicBezTo>
                    <a:lnTo>
                      <a:pt x="1443490" y="0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2700">
                <a:solidFill>
                  <a:srgbClr val="517E3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2220693" y="2848197"/>
                <a:ext cx="2433085" cy="2742505"/>
              </a:xfrm>
              <a:custGeom>
                <a:rect b="b" l="l" r="r" t="t"/>
                <a:pathLst>
                  <a:path extrusionOk="0" h="2742505" w="2433085">
                    <a:moveTo>
                      <a:pt x="826666" y="0"/>
                    </a:moveTo>
                    <a:lnTo>
                      <a:pt x="828314" y="31013"/>
                    </a:lnTo>
                    <a:cubicBezTo>
                      <a:pt x="885738" y="568271"/>
                      <a:pt x="1251237" y="1018991"/>
                      <a:pt x="1754313" y="1221170"/>
                    </a:cubicBezTo>
                    <a:lnTo>
                      <a:pt x="1778736" y="1229664"/>
                    </a:lnTo>
                    <a:lnTo>
                      <a:pt x="1776730" y="1267400"/>
                    </a:lnTo>
                    <a:cubicBezTo>
                      <a:pt x="1776730" y="1718752"/>
                      <a:pt x="1993339" y="2122033"/>
                      <a:pt x="2333173" y="2388513"/>
                    </a:cubicBezTo>
                    <a:lnTo>
                      <a:pt x="2433085" y="2459503"/>
                    </a:lnTo>
                    <a:lnTo>
                      <a:pt x="2384003" y="2494376"/>
                    </a:lnTo>
                    <a:cubicBezTo>
                      <a:pt x="2139961" y="2651032"/>
                      <a:pt x="1845763" y="2742505"/>
                      <a:pt x="1529080" y="2742505"/>
                    </a:cubicBezTo>
                    <a:cubicBezTo>
                      <a:pt x="684592" y="2742505"/>
                      <a:pt x="0" y="2092028"/>
                      <a:pt x="0" y="1289625"/>
                    </a:cubicBezTo>
                    <a:cubicBezTo>
                      <a:pt x="0" y="737973"/>
                      <a:pt x="323577" y="258130"/>
                      <a:pt x="800229" y="12100"/>
                    </a:cubicBezTo>
                    <a:lnTo>
                      <a:pt x="826666" y="0"/>
                    </a:lnTo>
                    <a:close/>
                  </a:path>
                </a:pathLst>
              </a:custGeom>
              <a:solidFill>
                <a:srgbClr val="C55A11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"/>
              <p:cNvSpPr txBox="1"/>
              <p:nvPr/>
            </p:nvSpPr>
            <p:spPr>
              <a:xfrm>
                <a:off x="3785405" y="3371819"/>
                <a:ext cx="1686680" cy="777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SCIENCE</a:t>
                </a:r>
                <a:endParaRPr b="1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"/>
              <p:cNvSpPr txBox="1"/>
              <p:nvPr/>
            </p:nvSpPr>
            <p:spPr>
              <a:xfrm>
                <a:off x="5191601" y="4077861"/>
                <a:ext cx="1811331" cy="703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COMPUTER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SCIENCE</a:t>
                </a:r>
                <a:endParaRPr b="1" i="0" sz="16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389" name="Google Shape;389;p4"/>
              <p:cNvSpPr txBox="1"/>
              <p:nvPr/>
            </p:nvSpPr>
            <p:spPr>
              <a:xfrm>
                <a:off x="3018897" y="2897432"/>
                <a:ext cx="1301035" cy="629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Scientific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Methods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"/>
              <p:cNvSpPr txBox="1"/>
              <p:nvPr/>
            </p:nvSpPr>
            <p:spPr>
              <a:xfrm>
                <a:off x="4829396" y="2912719"/>
                <a:ext cx="1209078" cy="370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Processes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"/>
              <p:cNvSpPr txBox="1"/>
              <p:nvPr/>
            </p:nvSpPr>
            <p:spPr>
              <a:xfrm>
                <a:off x="4018146" y="4316958"/>
                <a:ext cx="1239984" cy="370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ckwell"/>
                    <a:ea typeface="Rockwell"/>
                    <a:cs typeface="Rockwell"/>
                    <a:sym typeface="Rockwell"/>
                  </a:rPr>
                  <a:t>Systems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2" name="Google Shape;392;p4"/>
          <p:cNvSpPr txBox="1"/>
          <p:nvPr/>
        </p:nvSpPr>
        <p:spPr>
          <a:xfrm>
            <a:off x="5917117" y="1182359"/>
            <a:ext cx="13625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EXPERTISE</a:t>
            </a:r>
            <a:endParaRPr b="1" i="0" sz="16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3" name="Google Shape;393;p4"/>
          <p:cNvSpPr txBox="1"/>
          <p:nvPr/>
        </p:nvSpPr>
        <p:spPr>
          <a:xfrm>
            <a:off x="4231715" y="3424919"/>
            <a:ext cx="183851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MATHEMATICS</a:t>
            </a:r>
            <a:endParaRPr b="1" i="0" sz="16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"/>
          <p:cNvSpPr txBox="1"/>
          <p:nvPr>
            <p:ph type="title"/>
          </p:nvPr>
        </p:nvSpPr>
        <p:spPr>
          <a:xfrm>
            <a:off x="-1482090" y="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rgbClr val="002060"/>
                </a:solidFill>
              </a:rPr>
              <a:t>MACHINE LEARNING</a:t>
            </a:r>
            <a:endParaRPr/>
          </a:p>
        </p:txBody>
      </p:sp>
      <p:pic>
        <p:nvPicPr>
          <p:cNvPr id="399" name="Google Shape;3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670" y="210258"/>
            <a:ext cx="2784930" cy="2685341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5"/>
          <p:cNvSpPr txBox="1"/>
          <p:nvPr/>
        </p:nvSpPr>
        <p:spPr>
          <a:xfrm>
            <a:off x="0" y="639120"/>
            <a:ext cx="4526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Real-Time Stuck-Pipe Prediction. 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Real-Time ROP (Rate of Penetration) optimization.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Completions and well spacing optimization.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Fault detection through seismic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Facies classification and automation, rock typing y lithology.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Virtual Measurements of Permeability.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Generating synthetic Well logs.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SCADA: Real-time and Historical Production.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Predictive maintenance: Real-Time Electric Submersible Pumps (ESP) Failure Prediction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. 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Python Logo" id="402" name="Google Shape;402;p5"/>
          <p:cNvPicPr preferRelativeResize="0"/>
          <p:nvPr/>
        </p:nvPicPr>
        <p:blipFill rotWithShape="1">
          <a:blip r:embed="rId4">
            <a:alphaModFix/>
          </a:blip>
          <a:srcRect b="0" l="17354" r="17550" t="0"/>
          <a:stretch/>
        </p:blipFill>
        <p:spPr>
          <a:xfrm>
            <a:off x="7004940" y="1267067"/>
            <a:ext cx="1903560" cy="176161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"/>
          <p:cNvSpPr txBox="1"/>
          <p:nvPr/>
        </p:nvSpPr>
        <p:spPr>
          <a:xfrm>
            <a:off x="4526279" y="3105857"/>
            <a:ext cx="4336765" cy="1446509"/>
          </a:xfrm>
          <a:prstGeom prst="rect">
            <a:avLst/>
          </a:prstGeom>
          <a:solidFill>
            <a:srgbClr val="EDFEC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131925"/>
                </a:solidFill>
                <a:latin typeface="Arial"/>
                <a:ea typeface="Arial"/>
                <a:cs typeface="Arial"/>
                <a:sym typeface="Arial"/>
              </a:rPr>
              <a:t>PROGRAMMING LANGUAGE</a:t>
            </a:r>
            <a:endParaRPr b="0" i="0" sz="1200" u="sng" cap="none" strike="noStrike">
              <a:solidFill>
                <a:srgbClr val="1319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Julia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2F5496"/>
                </a:solidFill>
                <a:latin typeface="Rockwell"/>
                <a:ea typeface="Rockwell"/>
                <a:cs typeface="Rockwell"/>
                <a:sym typeface="Rockwell"/>
              </a:rPr>
              <a:t>P</a:t>
            </a:r>
            <a:r>
              <a:rPr b="1" i="1" lang="en-US" sz="2800" u="none" cap="none" strike="noStrik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Y</a:t>
            </a:r>
            <a:r>
              <a:rPr b="1" i="1" lang="en-US" sz="2800" u="none" cap="none" strike="noStrike">
                <a:solidFill>
                  <a:srgbClr val="2F5496"/>
                </a:solidFill>
                <a:latin typeface="Rockwell"/>
                <a:ea typeface="Rockwell"/>
                <a:cs typeface="Rockwell"/>
                <a:sym typeface="Rockwell"/>
              </a:rPr>
              <a:t>T</a:t>
            </a:r>
            <a:r>
              <a:rPr b="1" i="1" lang="en-US" sz="2800" u="none" cap="none" strike="noStrik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H</a:t>
            </a:r>
            <a:r>
              <a:rPr b="1" i="1" lang="en-US" sz="2800" u="none" cap="none" strike="noStrike">
                <a:solidFill>
                  <a:srgbClr val="2F5496"/>
                </a:solidFill>
                <a:latin typeface="Rockwell"/>
                <a:ea typeface="Rockwell"/>
                <a:cs typeface="Rockwell"/>
                <a:sym typeface="Rockwell"/>
              </a:rPr>
              <a:t>O</a:t>
            </a:r>
            <a:r>
              <a:rPr b="1" i="1" lang="en-US" sz="2800" u="none" cap="none" strike="noStrike">
                <a:solidFill>
                  <a:srgbClr val="FFC000"/>
                </a:solidFill>
                <a:latin typeface="Rockwell"/>
                <a:ea typeface="Rockwell"/>
                <a:cs typeface="Rockwell"/>
                <a:sym typeface="Rockwell"/>
              </a:rPr>
              <a:t>N</a:t>
            </a:r>
            <a:endParaRPr b="1" i="1" sz="2800" u="none" cap="none" strike="noStrike">
              <a:solidFill>
                <a:srgbClr val="FFC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fcbc74ae4_0_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g13fcbc74ae4_0_33"/>
          <p:cNvSpPr txBox="1"/>
          <p:nvPr>
            <p:ph idx="4294967295" type="title"/>
          </p:nvPr>
        </p:nvSpPr>
        <p:spPr>
          <a:xfrm>
            <a:off x="683891" y="-37350"/>
            <a:ext cx="6993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900">
                <a:solidFill>
                  <a:srgbClr val="002060"/>
                </a:solidFill>
              </a:rPr>
              <a:t>PYTHON</a:t>
            </a:r>
            <a:r>
              <a:rPr lang="en-US" sz="2800">
                <a:solidFill>
                  <a:srgbClr val="002060"/>
                </a:solidFill>
              </a:rPr>
              <a:t> </a:t>
            </a:r>
            <a:endParaRPr/>
          </a:p>
        </p:txBody>
      </p:sp>
      <p:sp>
        <p:nvSpPr>
          <p:cNvPr id="410" name="Google Shape;410;g13fcbc74ae4_0_33"/>
          <p:cNvSpPr txBox="1"/>
          <p:nvPr/>
        </p:nvSpPr>
        <p:spPr>
          <a:xfrm>
            <a:off x="268000" y="767825"/>
            <a:ext cx="45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Interpreted programming language</a:t>
            </a:r>
            <a:r>
              <a:rPr b="0" i="0" lang="en-US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1" name="Google Shape;411;g13fcbc74ae4_0_33"/>
          <p:cNvSpPr txBox="1"/>
          <p:nvPr/>
        </p:nvSpPr>
        <p:spPr>
          <a:xfrm>
            <a:off x="268000" y="1729138"/>
            <a:ext cx="45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ckwel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High-level 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2" name="Google Shape;412;g13fcbc74ae4_0_33"/>
          <p:cNvSpPr txBox="1"/>
          <p:nvPr/>
        </p:nvSpPr>
        <p:spPr>
          <a:xfrm>
            <a:off x="268000" y="2690450"/>
            <a:ext cx="45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Open source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3" name="Google Shape;413;g13fcbc74ae4_0_33"/>
          <p:cNvSpPr txBox="1"/>
          <p:nvPr/>
        </p:nvSpPr>
        <p:spPr>
          <a:xfrm>
            <a:off x="268000" y="3441750"/>
            <a:ext cx="456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Invented in Netherlands, early 90s by Guido van Rossum</a:t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14" name="Google Shape;414;g13fcbc74ae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450" y="112025"/>
            <a:ext cx="1261000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3fcbc74ae4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67" y="575063"/>
            <a:ext cx="698959" cy="2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3fcbc74ae4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67" y="794111"/>
            <a:ext cx="698959" cy="2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3fcbc74ae4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67" y="991205"/>
            <a:ext cx="698959" cy="2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3fcbc74ae4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100" y="1267988"/>
            <a:ext cx="1261000" cy="12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3fcbc74ae4_0_33"/>
          <p:cNvPicPr preferRelativeResize="0"/>
          <p:nvPr/>
        </p:nvPicPr>
        <p:blipFill rotWithShape="1">
          <a:blip r:embed="rId6">
            <a:alphaModFix/>
          </a:blip>
          <a:srcRect b="54576" l="0" r="0" t="0"/>
          <a:stretch/>
        </p:blipFill>
        <p:spPr>
          <a:xfrm>
            <a:off x="4789925" y="1613626"/>
            <a:ext cx="3497677" cy="89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3fcbc74ae4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475" y="1553300"/>
            <a:ext cx="3560574" cy="27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3fcbc74ae4_0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5050" y="159585"/>
            <a:ext cx="1435725" cy="143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fbf141f75_2_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13fbf141f75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" y="953950"/>
            <a:ext cx="758952" cy="7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3fbf141f75_2_5"/>
          <p:cNvSpPr txBox="1"/>
          <p:nvPr>
            <p:ph idx="4294967295" type="title"/>
          </p:nvPr>
        </p:nvSpPr>
        <p:spPr>
          <a:xfrm>
            <a:off x="-1482090" y="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rgbClr val="002060"/>
                </a:solidFill>
              </a:rPr>
              <a:t>WHY PYTHON?</a:t>
            </a:r>
            <a:endParaRPr/>
          </a:p>
        </p:txBody>
      </p:sp>
      <p:pic>
        <p:nvPicPr>
          <p:cNvPr id="429" name="Google Shape;429;g13fbf141f75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625" y="38962"/>
            <a:ext cx="637875" cy="6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fbf141f75_2_5"/>
          <p:cNvSpPr txBox="1"/>
          <p:nvPr/>
        </p:nvSpPr>
        <p:spPr>
          <a:xfrm>
            <a:off x="339113" y="1746425"/>
            <a:ext cx="136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It is a simple, flexible,            and easy to learn        programming language</a:t>
            </a:r>
            <a:endParaRPr sz="900"/>
          </a:p>
        </p:txBody>
      </p:sp>
      <p:sp>
        <p:nvSpPr>
          <p:cNvPr id="431" name="Google Shape;431;g13fbf141f75_2_5"/>
          <p:cNvSpPr txBox="1"/>
          <p:nvPr/>
        </p:nvSpPr>
        <p:spPr>
          <a:xfrm>
            <a:off x="2178963" y="1746425"/>
            <a:ext cx="200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Facilitates the incorporation of non-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programming professionals to the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community of developers and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collaborators</a:t>
            </a:r>
            <a:endParaRPr sz="900"/>
          </a:p>
        </p:txBody>
      </p:sp>
      <p:sp>
        <p:nvSpPr>
          <p:cNvPr id="432" name="Google Shape;432;g13fbf141f75_2_5"/>
          <p:cNvSpPr txBox="1"/>
          <p:nvPr/>
        </p:nvSpPr>
        <p:spPr>
          <a:xfrm>
            <a:off x="4897925" y="1746425"/>
            <a:ext cx="136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Expands professional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capabilities, particularly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valuable to engineers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and geoscientists</a:t>
            </a:r>
            <a:endParaRPr sz="900"/>
          </a:p>
        </p:txBody>
      </p:sp>
      <p:sp>
        <p:nvSpPr>
          <p:cNvPr id="433" name="Google Shape;433;g13fbf141f75_2_5"/>
          <p:cNvSpPr txBox="1"/>
          <p:nvPr/>
        </p:nvSpPr>
        <p:spPr>
          <a:xfrm>
            <a:off x="6982388" y="1746425"/>
            <a:ext cx="182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It has an extensive and dynamic user community developing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applications in multiple domain areas, and continues to grow</a:t>
            </a:r>
            <a:endParaRPr sz="900"/>
          </a:p>
        </p:txBody>
      </p:sp>
      <p:sp>
        <p:nvSpPr>
          <p:cNvPr id="434" name="Google Shape;434;g13fbf141f75_2_5"/>
          <p:cNvSpPr txBox="1"/>
          <p:nvPr/>
        </p:nvSpPr>
        <p:spPr>
          <a:xfrm>
            <a:off x="1355600" y="3515950"/>
            <a:ext cx="13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Especially popular in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data analytics and ML</a:t>
            </a:r>
            <a:endParaRPr sz="900"/>
          </a:p>
        </p:txBody>
      </p:sp>
      <p:sp>
        <p:nvSpPr>
          <p:cNvPr id="435" name="Google Shape;435;g13fbf141f75_2_5"/>
          <p:cNvSpPr txBox="1"/>
          <p:nvPr/>
        </p:nvSpPr>
        <p:spPr>
          <a:xfrm>
            <a:off x="3485900" y="3515950"/>
            <a:ext cx="203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 Broad ecosystem of open-source scientific libraries (Scipy, NumPy.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SymPy. pandas, matplotlib)</a:t>
            </a:r>
            <a:endParaRPr sz="900"/>
          </a:p>
        </p:txBody>
      </p:sp>
      <p:sp>
        <p:nvSpPr>
          <p:cNvPr id="436" name="Google Shape;436;g13fbf141f75_2_5"/>
          <p:cNvSpPr txBox="1"/>
          <p:nvPr/>
        </p:nvSpPr>
        <p:spPr>
          <a:xfrm>
            <a:off x="6330200" y="3515950"/>
            <a:ext cx="14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Some industry tools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developed in Python.</a:t>
            </a:r>
            <a:endParaRPr sz="900"/>
          </a:p>
        </p:txBody>
      </p:sp>
      <p:pic>
        <p:nvPicPr>
          <p:cNvPr id="437" name="Google Shape;437;g13fbf141f75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738" y="953450"/>
            <a:ext cx="758952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3fbf141f75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450" y="953450"/>
            <a:ext cx="758952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3fbf141f75_2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4175" y="953450"/>
            <a:ext cx="758952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3fbf141f75_2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6725" y="2681675"/>
            <a:ext cx="758952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3fbf141f75_2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4025" y="2681675"/>
            <a:ext cx="758952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3fbf141f75_2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9425" y="2681675"/>
            <a:ext cx="758952" cy="75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fcbc74ae4_0_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g13fcbc74ae4_0_18"/>
          <p:cNvSpPr txBox="1"/>
          <p:nvPr>
            <p:ph idx="4294967295" type="title"/>
          </p:nvPr>
        </p:nvSpPr>
        <p:spPr>
          <a:xfrm>
            <a:off x="-2049300" y="144788"/>
            <a:ext cx="6996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rgbClr val="002060"/>
                </a:solidFill>
              </a:rPr>
              <a:t>PYTHON</a:t>
            </a:r>
            <a:endParaRPr/>
          </a:p>
        </p:txBody>
      </p:sp>
      <p:pic>
        <p:nvPicPr>
          <p:cNvPr id="449" name="Google Shape;449;g13fcbc74ae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50" y="12950"/>
            <a:ext cx="637875" cy="6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3fcbc74ae4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175" y="791925"/>
            <a:ext cx="5437299" cy="33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3fcbc74ae4_0_18"/>
          <p:cNvSpPr txBox="1"/>
          <p:nvPr/>
        </p:nvSpPr>
        <p:spPr>
          <a:xfrm>
            <a:off x="5173575" y="360825"/>
            <a:ext cx="23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Stack Overflow Trends</a:t>
            </a:r>
            <a:endParaRPr/>
          </a:p>
        </p:txBody>
      </p:sp>
      <p:pic>
        <p:nvPicPr>
          <p:cNvPr id="452" name="Google Shape;452;g13fcbc74ae4_0_18"/>
          <p:cNvPicPr preferRelativeResize="0"/>
          <p:nvPr/>
        </p:nvPicPr>
        <p:blipFill rotWithShape="1">
          <a:blip r:embed="rId5">
            <a:alphaModFix/>
          </a:blip>
          <a:srcRect b="33503" l="0" r="-2997" t="5813"/>
          <a:stretch/>
        </p:blipFill>
        <p:spPr>
          <a:xfrm>
            <a:off x="250800" y="1255225"/>
            <a:ext cx="3226499" cy="253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3fcbc74ae4_0_18"/>
          <p:cNvSpPr txBox="1"/>
          <p:nvPr/>
        </p:nvSpPr>
        <p:spPr>
          <a:xfrm>
            <a:off x="897875" y="781125"/>
            <a:ext cx="19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Popularity ranking</a:t>
            </a:r>
            <a:endParaRPr/>
          </a:p>
        </p:txBody>
      </p:sp>
      <p:sp>
        <p:nvSpPr>
          <p:cNvPr id="454" name="Google Shape;454;g13fcbc74ae4_0_18"/>
          <p:cNvSpPr txBox="1"/>
          <p:nvPr/>
        </p:nvSpPr>
        <p:spPr>
          <a:xfrm>
            <a:off x="250800" y="3831375"/>
            <a:ext cx="3511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Source: </a:t>
            </a:r>
            <a:r>
              <a:rPr lang="en-US" sz="9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6"/>
              </a:rPr>
              <a:t>https://spectrum.ieee.org/top-programming-languages/</a:t>
            </a:r>
            <a:endParaRPr sz="700"/>
          </a:p>
        </p:txBody>
      </p:sp>
      <p:sp>
        <p:nvSpPr>
          <p:cNvPr id="455" name="Google Shape;455;g13fcbc74ae4_0_18"/>
          <p:cNvSpPr txBox="1"/>
          <p:nvPr/>
        </p:nvSpPr>
        <p:spPr>
          <a:xfrm>
            <a:off x="4851029" y="3820575"/>
            <a:ext cx="35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Source: </a:t>
            </a:r>
            <a:endParaRPr sz="9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7"/>
              </a:rPr>
              <a:t>https://insights.stackoverflow.com/trends?tags=python%2Cjavascript%2Cjava%2Cc%23%2Cc%2B%2B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6"/>
          <p:cNvSpPr txBox="1"/>
          <p:nvPr/>
        </p:nvSpPr>
        <p:spPr>
          <a:xfrm>
            <a:off x="336075" y="190175"/>
            <a:ext cx="8158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IDE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(Integrated Development Environment)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is an application to run Python.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6" y="1308349"/>
            <a:ext cx="2721999" cy="2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"/>
          <p:cNvPicPr preferRelativeResize="0"/>
          <p:nvPr/>
        </p:nvPicPr>
        <p:blipFill rotWithShape="1">
          <a:blip r:embed="rId4">
            <a:alphaModFix/>
          </a:blip>
          <a:srcRect b="19404" l="8395" r="8644" t="10058"/>
          <a:stretch/>
        </p:blipFill>
        <p:spPr>
          <a:xfrm>
            <a:off x="3343925" y="2941200"/>
            <a:ext cx="2473400" cy="105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"/>
          <p:cNvPicPr preferRelativeResize="0"/>
          <p:nvPr/>
        </p:nvPicPr>
        <p:blipFill rotWithShape="1">
          <a:blip r:embed="rId5">
            <a:alphaModFix/>
          </a:blip>
          <a:srcRect b="11829" l="15117" r="12893" t="8937"/>
          <a:stretch/>
        </p:blipFill>
        <p:spPr>
          <a:xfrm>
            <a:off x="6533500" y="2870075"/>
            <a:ext cx="1761216" cy="11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913" y="811465"/>
            <a:ext cx="1309413" cy="15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2712" y="898988"/>
            <a:ext cx="1342799" cy="13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